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42"/>
  </p:notesMasterIdLst>
  <p:sldIdLst>
    <p:sldId id="278" r:id="rId2"/>
    <p:sldId id="257" r:id="rId3"/>
    <p:sldId id="308" r:id="rId4"/>
    <p:sldId id="279" r:id="rId5"/>
    <p:sldId id="290" r:id="rId6"/>
    <p:sldId id="260" r:id="rId7"/>
    <p:sldId id="259" r:id="rId8"/>
    <p:sldId id="280" r:id="rId9"/>
    <p:sldId id="263" r:id="rId10"/>
    <p:sldId id="265" r:id="rId11"/>
    <p:sldId id="267" r:id="rId12"/>
    <p:sldId id="284" r:id="rId13"/>
    <p:sldId id="269" r:id="rId14"/>
    <p:sldId id="291" r:id="rId15"/>
    <p:sldId id="292" r:id="rId16"/>
    <p:sldId id="293" r:id="rId17"/>
    <p:sldId id="294" r:id="rId18"/>
    <p:sldId id="271" r:id="rId19"/>
    <p:sldId id="272" r:id="rId20"/>
    <p:sldId id="270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288" r:id="rId35"/>
    <p:sldId id="274" r:id="rId36"/>
    <p:sldId id="285" r:id="rId37"/>
    <p:sldId id="309" r:id="rId38"/>
    <p:sldId id="310" r:id="rId39"/>
    <p:sldId id="311" r:id="rId40"/>
    <p:sldId id="312" r:id="rId41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BD175BE-DB36-4C16-A51A-915251919B6E}">
          <p14:sldIdLst>
            <p14:sldId id="278"/>
            <p14:sldId id="257"/>
            <p14:sldId id="308"/>
          </p14:sldIdLst>
        </p14:section>
        <p14:section name="Software Development" id="{53E5AA4B-F7B2-48BE-89FF-4925D0D4E81C}">
          <p14:sldIdLst>
            <p14:sldId id="279"/>
            <p14:sldId id="290"/>
            <p14:sldId id="260"/>
            <p14:sldId id="259"/>
            <p14:sldId id="280"/>
            <p14:sldId id="263"/>
            <p14:sldId id="265"/>
            <p14:sldId id="267"/>
          </p14:sldIdLst>
        </p14:section>
        <p14:section name="Bugs" id="{F7EA1E21-CA06-49E5-9CF1-43223B095714}">
          <p14:sldIdLst>
            <p14:sldId id="284"/>
            <p14:sldId id="269"/>
            <p14:sldId id="291"/>
            <p14:sldId id="292"/>
            <p14:sldId id="293"/>
            <p14:sldId id="294"/>
            <p14:sldId id="271"/>
            <p14:sldId id="272"/>
          </p14:sldIdLst>
        </p14:section>
        <p14:section name="What is Testing?" id="{5CFD6ACB-1A6E-4A15-BC3B-87DD10E5F351}">
          <p14:sldIdLst>
            <p14:sldId id="270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Test Principles" id="{2AD484D1-E4EC-4918-A1D4-2C0026F34696}">
          <p14:sldIdLst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Conclusion" id="{438E7D81-B1B0-4BB7-BA7F-4A31CC335AA3}">
          <p14:sldIdLst>
            <p14:sldId id="288"/>
            <p14:sldId id="274"/>
            <p14:sldId id="285"/>
            <p14:sldId id="309"/>
            <p14:sldId id="310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738" y="4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25124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211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3176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3941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2001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9137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Shape 216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7248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4410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9915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7547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5164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5390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917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3579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054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4802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0533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3034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58576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9197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15946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553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9951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13087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95612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518491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399664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35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63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640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9130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6433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3546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4429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2506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.emf"/><Relationship Id="rId16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3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4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9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40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xmlns="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9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xmlns="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7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8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1" y="6035667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1" y="6035667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7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xmlns="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6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xmlns="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744"/>
            <a:ext cx="2950749" cy="39554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xmlns="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540"/>
            <a:ext cx="2950749" cy="36323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xmlns="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793"/>
            <a:ext cx="2950749" cy="52481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xmlns="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049"/>
            <a:ext cx="2950749" cy="460181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04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" y="6184676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8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6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9" y="6390563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3365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3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8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903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7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4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9B994EC-35A8-4A11-98CB-25DC28852F94}"/>
              </a:ext>
            </a:extLst>
          </p:cNvPr>
          <p:cNvSpPr/>
          <p:nvPr/>
        </p:nvSpPr>
        <p:spPr>
          <a:xfrm>
            <a:off x="3" y="6721485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9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5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5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CFDBB16-985C-4CC7-B6DB-B81B36037922}"/>
              </a:ext>
            </a:extLst>
          </p:cNvPr>
          <p:cNvSpPr/>
          <p:nvPr/>
        </p:nvSpPr>
        <p:spPr>
          <a:xfrm>
            <a:off x="-1051027" y="703247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9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8" y="1702476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6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6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6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6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550A59F9-9A9D-4956-95B4-F78CC0DB1D59}"/>
              </a:ext>
            </a:extLst>
          </p:cNvPr>
          <p:cNvSpPr/>
          <p:nvPr/>
        </p:nvSpPr>
        <p:spPr>
          <a:xfrm>
            <a:off x="-1588" y="6371334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7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xmlns="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3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xmlns="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xmlns="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6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xmlns="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xmlns="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8" y="1297096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xmlns="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3515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xmlns="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4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xmlns="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xmlns="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xmlns="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xmlns="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4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xmlns="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4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2166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2" y="1186310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xmlns="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xmlns="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6" y="5017465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xmlns="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1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30" y="1319426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xmlns="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3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29108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8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xmlns="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7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xmlns="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6921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41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4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79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3" y="3314707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xmlns="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xmlns="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5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4523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288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2729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96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47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70" r:id="rId7"/>
    <p:sldLayoutId id="2147483669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71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hyperlink" Target="https://www.istqb.org/downloads/send/2-foundation-level-documents/3-foundation-level-syllabus-2011.html4" TargetMode="External"/><Relationship Id="rId7" Type="http://schemas.openxmlformats.org/officeDocument/2006/relationships/hyperlink" Target="http://www.codecademy.co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QualityAssuranceTeam/source" TargetMode="External"/><Relationship Id="rId5" Type="http://schemas.openxmlformats.org/officeDocument/2006/relationships/hyperlink" Target="https://leanpub.com/selenium-webdriver-book" TargetMode="External"/><Relationship Id="rId4" Type="http://schemas.openxmlformats.org/officeDocument/2006/relationships/hyperlink" Target="http://www.w3schools.com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bg/courses/technology-fundamentals" TargetMode="Externa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89.png"/><Relationship Id="rId26" Type="http://schemas.openxmlformats.org/officeDocument/2006/relationships/image" Target="../media/image40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http://codexio.bg/" TargetMode="External"/><Relationship Id="rId12" Type="http://schemas.openxmlformats.org/officeDocument/2006/relationships/image" Target="../media/image87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88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91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92.png"/><Relationship Id="rId10" Type="http://schemas.openxmlformats.org/officeDocument/2006/relationships/image" Target="../media/image86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84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9.png"/><Relationship Id="rId22" Type="http://schemas.openxmlformats.org/officeDocument/2006/relationships/image" Target="../media/image33.png"/><Relationship Id="rId27" Type="http://schemas.openxmlformats.org/officeDocument/2006/relationships/hyperlink" Target="http://smartit.bg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93.jpe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97.gif"/><Relationship Id="rId5" Type="http://schemas.openxmlformats.org/officeDocument/2006/relationships/image" Target="../media/image94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http://codexio.bg/" TargetMode="External"/><Relationship Id="rId9" Type="http://schemas.openxmlformats.org/officeDocument/2006/relationships/image" Target="../media/image96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9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9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sz="3600" dirty="0" smtClean="0">
                <a:ea typeface="Calibri"/>
                <a:cs typeface="Calibri"/>
                <a:sym typeface="Calibri"/>
              </a:rPr>
              <a:t>Introduction to Software Development</a:t>
            </a:r>
            <a:endParaRPr lang="en-US" sz="3600" dirty="0"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ea typeface="Calibri"/>
                <a:cs typeface="Calibri"/>
                <a:sym typeface="Calibri"/>
              </a:rPr>
              <a:t>QA Fundamentals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1602" y="5754670"/>
            <a:ext cx="2950749" cy="705697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University</a:t>
            </a:r>
          </a:p>
          <a:p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1602" y="6189116"/>
            <a:ext cx="2950749" cy="654081"/>
          </a:xfrm>
        </p:spPr>
        <p:txBody>
          <a:bodyPr/>
          <a:lstStyle/>
          <a:p>
            <a:pPr lvl="0"/>
            <a:r>
              <a:rPr lang="en-US" sz="1800" u="sng" dirty="0">
                <a:solidFill>
                  <a:schemeClr val="tx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8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93812" y="5013176"/>
            <a:ext cx="2950749" cy="958971"/>
          </a:xfrm>
        </p:spPr>
        <p:txBody>
          <a:bodyPr/>
          <a:lstStyle/>
          <a:p>
            <a:pPr lvl="0"/>
            <a:r>
              <a:rPr lang="en-US" sz="2800" dirty="0">
                <a:ea typeface="Calibri"/>
                <a:cs typeface="Calibri"/>
                <a:sym typeface="Calibri"/>
              </a:rPr>
              <a:t>SoftUni Team</a:t>
            </a:r>
          </a:p>
          <a:p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93812" y="5437402"/>
            <a:ext cx="2950749" cy="847980"/>
          </a:xfrm>
        </p:spPr>
        <p:txBody>
          <a:bodyPr/>
          <a:lstStyle/>
          <a:p>
            <a:pPr lvl="0"/>
            <a:r>
              <a:rPr lang="en-US" sz="2400" dirty="0">
                <a:ea typeface="Calibri"/>
                <a:cs typeface="Calibri"/>
                <a:sym typeface="Calibri"/>
              </a:rPr>
              <a:t>Technical Trainers</a:t>
            </a:r>
          </a:p>
          <a:p>
            <a:endParaRPr lang="bg-BG" dirty="0"/>
          </a:p>
        </p:txBody>
      </p:sp>
      <p:sp>
        <p:nvSpPr>
          <p:cNvPr id="9" name="Rectangle 8"/>
          <p:cNvSpPr/>
          <p:nvPr/>
        </p:nvSpPr>
        <p:spPr>
          <a:xfrm rot="20622077">
            <a:off x="7283259" y="2210689"/>
            <a:ext cx="218231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85000"/>
              </a:lnSpc>
            </a:pPr>
            <a:r>
              <a:rPr lang="en-US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QA</a:t>
            </a:r>
            <a:endParaRPr lang="en-US" sz="2000" dirty="0">
              <a:solidFill>
                <a:schemeClr val="bg1"/>
              </a:solidFill>
            </a:endParaRPr>
          </a:p>
          <a:p>
            <a:pPr lvl="0" algn="ctr">
              <a:lnSpc>
                <a:spcPct val="85000"/>
              </a:lnSpc>
            </a:pPr>
            <a:r>
              <a:rPr lang="en-US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Fundamentals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00" y="2256972"/>
            <a:ext cx="4663598" cy="34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9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concept has been introduced in 1999 in Java Servlets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 major leap in the software distribution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Browsers and technologies are developed in favor of web apps</a:t>
            </a:r>
            <a:endParaRPr dirty="0"/>
          </a:p>
          <a:p>
            <a:pPr marL="609493" marR="0" lvl="1" indent="-231605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2005 – the term Ajax was coined</a:t>
            </a:r>
            <a:endParaRPr dirty="0"/>
          </a:p>
          <a:p>
            <a:pPr marL="609493" marR="0" lvl="1" indent="-231605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2011 – HTML5 was finalized</a:t>
            </a:r>
            <a:endParaRPr dirty="0"/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Web Applications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676" y="3405548"/>
            <a:ext cx="3240360" cy="3240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64" y="4497639"/>
            <a:ext cx="4248472" cy="2039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App distribution platforms began appearing in 2008</a:t>
            </a:r>
            <a:endParaRPr dirty="0"/>
          </a:p>
          <a:p>
            <a:pPr marL="609493" marR="0" lvl="1" indent="-231605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Apple app store</a:t>
            </a:r>
            <a:endParaRPr dirty="0"/>
          </a:p>
          <a:p>
            <a:pPr marL="609493" marR="0" lvl="1" indent="-231605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Google play</a:t>
            </a:r>
            <a:endParaRPr dirty="0"/>
          </a:p>
          <a:p>
            <a:pPr marL="609493" marR="0" lvl="1" indent="-231605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Windows phone store</a:t>
            </a:r>
            <a:endParaRPr sz="2800" b="0" i="0" u="none" strike="noStrike" cap="none" dirty="0">
              <a:latin typeface="Consolas"/>
              <a:ea typeface="Consolas"/>
              <a:cs typeface="Consolas"/>
              <a:sym typeface="Consolas"/>
            </a:endParaRPr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Started as productivity and information retrieval apps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Reached bigger market share than retail software</a:t>
            </a:r>
            <a:endParaRPr dirty="0"/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Mobile Applications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Shape 176" descr="http://utahgrizzlies.com.ismmedia.com/ISM3/std-content/repos/Top/available-on-iphone-app-store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2512" y="2349625"/>
            <a:ext cx="3581401" cy="121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http://mobiledevmemo.com/wp-content/uploads/2014/10/google-play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56837" y="2088363"/>
            <a:ext cx="2438399" cy="1742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93812" y="4704825"/>
            <a:ext cx="10958928" cy="768084"/>
          </a:xfrm>
        </p:spPr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Bugs!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20" y="1081344"/>
            <a:ext cx="324036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1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8064239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Human being can make an </a:t>
            </a:r>
            <a:r>
              <a:rPr lang="en-US" b="1" dirty="0">
                <a:solidFill>
                  <a:srgbClr val="FFC000"/>
                </a:solidFill>
              </a:rPr>
              <a:t>error (mistake)</a:t>
            </a:r>
          </a:p>
          <a:p>
            <a:pPr>
              <a:lnSpc>
                <a:spcPct val="100000"/>
              </a:lnSpc>
            </a:pPr>
            <a:r>
              <a:rPr lang="en-US" dirty="0"/>
              <a:t>Errors produce </a:t>
            </a:r>
            <a:r>
              <a:rPr lang="en-US" b="1" dirty="0">
                <a:solidFill>
                  <a:srgbClr val="FFC000"/>
                </a:solidFill>
              </a:rPr>
              <a:t>defects</a:t>
            </a:r>
          </a:p>
          <a:p>
            <a:pPr lvl="1">
              <a:lnSpc>
                <a:spcPct val="100000"/>
              </a:lnSpc>
            </a:pPr>
            <a:r>
              <a:rPr lang="en-US" sz="3398" dirty="0"/>
              <a:t>Defects are </a:t>
            </a:r>
            <a:r>
              <a:rPr lang="en-US" b="1" dirty="0">
                <a:solidFill>
                  <a:srgbClr val="FFC000"/>
                </a:solidFill>
              </a:rPr>
              <a:t>faults / bugs </a:t>
            </a:r>
            <a:r>
              <a:rPr lang="en-US" dirty="0"/>
              <a:t>in the program code, or in a document</a:t>
            </a:r>
          </a:p>
          <a:p>
            <a:pPr>
              <a:lnSpc>
                <a:spcPct val="100000"/>
              </a:lnSpc>
            </a:pPr>
            <a:r>
              <a:rPr lang="en-US" dirty="0"/>
              <a:t>If a defect in code is executed, that might cause a </a:t>
            </a:r>
            <a:r>
              <a:rPr lang="en-US" b="1" dirty="0">
                <a:solidFill>
                  <a:srgbClr val="FFC000"/>
                </a:solidFill>
              </a:rPr>
              <a:t>failure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Fail to do what it should do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something it shouldn’t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3830" y="2564904"/>
            <a:ext cx="3593925" cy="2664296"/>
          </a:xfrm>
          <a:prstGeom prst="roundRect">
            <a:avLst>
              <a:gd name="adj" fmla="val 9983"/>
            </a:avLst>
          </a:prstGeom>
          <a:effectLst>
            <a:glow rad="101600">
              <a:schemeClr val="tx1">
                <a:alpha val="60000"/>
              </a:schemeClr>
            </a:glow>
            <a:softEdge rad="63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human factor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Humans make </a:t>
            </a:r>
            <a:r>
              <a:rPr lang="en-US" b="1" dirty="0">
                <a:solidFill>
                  <a:srgbClr val="FFC000"/>
                </a:solidFill>
              </a:rPr>
              <a:t>mistakes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Poor </a:t>
            </a:r>
            <a:r>
              <a:rPr lang="en-US" b="1" dirty="0">
                <a:solidFill>
                  <a:srgbClr val="FFC000"/>
                </a:solidFill>
              </a:rPr>
              <a:t>training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rgbClr val="FFC000"/>
                </a:solidFill>
              </a:rPr>
              <a:t>Time</a:t>
            </a:r>
            <a:r>
              <a:rPr lang="en-US" dirty="0"/>
              <a:t> pressure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rgbClr val="FFC000"/>
                </a:solidFill>
              </a:rPr>
              <a:t>Code</a:t>
            </a:r>
            <a:r>
              <a:rPr lang="en-US" dirty="0"/>
              <a:t> complexity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Complexity of </a:t>
            </a:r>
            <a:r>
              <a:rPr lang="en-US" b="1" dirty="0">
                <a:solidFill>
                  <a:srgbClr val="FFC000"/>
                </a:solidFill>
              </a:rPr>
              <a:t>infrastructure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Changing </a:t>
            </a:r>
            <a:r>
              <a:rPr lang="en-US" b="1" dirty="0">
                <a:solidFill>
                  <a:srgbClr val="FFC000"/>
                </a:solidFill>
              </a:rPr>
              <a:t>technologies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6540" y="2132856"/>
            <a:ext cx="3384376" cy="3403881"/>
          </a:xfrm>
          <a:prstGeom prst="roundRect">
            <a:avLst>
              <a:gd name="adj" fmla="val 8334"/>
            </a:avLst>
          </a:prstGeom>
          <a:effectLst>
            <a:glow rad="101600">
              <a:schemeClr val="tx1">
                <a:alpha val="6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8245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6696087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Organizational factors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Inefficient </a:t>
            </a:r>
            <a:r>
              <a:rPr lang="en-US" b="1" dirty="0">
                <a:solidFill>
                  <a:srgbClr val="FFC000"/>
                </a:solidFill>
              </a:rPr>
              <a:t>communication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Unclearly defined </a:t>
            </a:r>
            <a:r>
              <a:rPr lang="en-US" b="1" dirty="0">
                <a:solidFill>
                  <a:srgbClr val="FFC000"/>
                </a:solidFill>
              </a:rPr>
              <a:t>requirements</a:t>
            </a:r>
          </a:p>
          <a:p>
            <a:pPr>
              <a:lnSpc>
                <a:spcPct val="100000"/>
              </a:lnSpc>
            </a:pPr>
            <a:r>
              <a:rPr lang="en-US" dirty="0"/>
              <a:t>Environmental conditions</a:t>
            </a:r>
          </a:p>
          <a:p>
            <a:pPr lvl="1">
              <a:lnSpc>
                <a:spcPct val="100000"/>
              </a:lnSpc>
            </a:pPr>
            <a:r>
              <a:rPr lang="pt-BR" dirty="0"/>
              <a:t>Radiation, Magnetism, Electronic fields, Pollution, Etc.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These can change the hardware  conditions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4918" y="1952625"/>
            <a:ext cx="3672408" cy="4039649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1093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333772" y="1191467"/>
            <a:ext cx="11382460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lvl="0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dirty="0"/>
              <a:t>Anomaly</a:t>
            </a:r>
          </a:p>
          <a:p>
            <a:pPr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GB" dirty="0"/>
              <a:t>Error </a:t>
            </a:r>
          </a:p>
          <a:p>
            <a:pPr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dirty="0"/>
              <a:t>Bug</a:t>
            </a:r>
          </a:p>
          <a:p>
            <a:pPr marL="990266" lvl="1" indent="-457200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sz="3398" dirty="0"/>
              <a:t>Defect</a:t>
            </a:r>
          </a:p>
          <a:p>
            <a:pPr marL="990266" lvl="1" indent="-457200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sz="3398" dirty="0"/>
              <a:t>Fault</a:t>
            </a:r>
          </a:p>
          <a:p>
            <a:pPr marL="990266" lvl="1" indent="-457200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sz="3398" dirty="0"/>
              <a:t>Problem</a:t>
            </a:r>
          </a:p>
          <a:p>
            <a:pPr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dirty="0"/>
              <a:t>Failure</a:t>
            </a:r>
          </a:p>
          <a:p>
            <a:pPr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dirty="0"/>
              <a:t>Defect/fault masking</a:t>
            </a:r>
          </a:p>
          <a:p>
            <a:pPr marL="304747" lvl="0" indent="-304747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endParaRPr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9B7124C-620C-4690-B7C2-05CD68110AA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70476" y="1963338"/>
            <a:ext cx="4052684" cy="406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4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Bug Fixing Importance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Shape 212" descr="http://www.realmofdarkness.net/pc/img/ap/p/angrycust-0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8188" y="1772816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561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Bug Fixing importance (2)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Shape 220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Shape 222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Shape 225" descr="http://integritydebtrelief.org/img/Debt_Settlemen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412" y="1691950"/>
            <a:ext cx="6096000" cy="406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sz="quarter" idx="10"/>
          </p:nvPr>
        </p:nvSpPr>
        <p:spPr>
          <a:xfrm>
            <a:off x="266254" y="1420813"/>
            <a:ext cx="11804822" cy="566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Unfixed bugs camouflage other bugs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Suggest quality isn’t important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Duplicate effort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Unreliable metrics and money loss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Fixing a bug today costs less than tomorrow</a:t>
            </a: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Bug Fixing Importance (3)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Shape 233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Shape 236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Shape 239" descr="https://encrypted-tbn0.gstatic.com/images?q=tbn:ANd9GcS5Ft3Sv_wvQpnyY5Ns0_TpZJW6qYSfT61lBOFdDqn8MCAqZ77j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5212" y="251460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8" marR="0" lvl="0" indent="-446088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What is Software?</a:t>
            </a:r>
            <a:endParaRPr dirty="0"/>
          </a:p>
          <a:p>
            <a:pPr marL="446088" marR="0" lvl="0" indent="-446088" algn="l" rtl="0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Software Distribution Types</a:t>
            </a:r>
            <a:endParaRPr dirty="0"/>
          </a:p>
          <a:p>
            <a:pPr marL="761946" lvl="1" indent="-45720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Retail software</a:t>
            </a:r>
            <a:endParaRPr dirty="0"/>
          </a:p>
          <a:p>
            <a:pPr marL="761946" lvl="1" indent="-45720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Web applications</a:t>
            </a:r>
            <a:endParaRPr dirty="0"/>
          </a:p>
          <a:p>
            <a:pPr marL="761946" lvl="1" indent="-45720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Mobile applications</a:t>
            </a:r>
            <a:endParaRPr sz="2800" b="0" i="0" u="none" strike="noStrike" cap="none" dirty="0">
              <a:latin typeface="Consolas"/>
              <a:ea typeface="Consolas"/>
              <a:cs typeface="Consolas"/>
              <a:sym typeface="Consolas"/>
            </a:endParaRPr>
          </a:p>
          <a:p>
            <a:pPr marL="446088" marR="0" lvl="0" indent="-446088" algn="l" rtl="0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Why Bugs Still Occur?</a:t>
            </a: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446088" marR="0" lvl="0" indent="-446088" algn="l" rtl="0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Bug Fixing Importance</a:t>
            </a: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Shape 7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4212" y="1638368"/>
            <a:ext cx="3429001" cy="442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Bug Fixing Importance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6670" y="1420813"/>
            <a:ext cx="4627563" cy="554831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0988" y="5157192"/>
            <a:ext cx="10958928" cy="76808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What Is Testing?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8712311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1">
              <a:spcBef>
                <a:spcPts val="0"/>
              </a:spcBef>
              <a:spcAft>
                <a:spcPts val="1200"/>
              </a:spcAft>
            </a:pPr>
            <a:r>
              <a:rPr lang="en-US" sz="3400" dirty="0"/>
              <a:t>The process of </a:t>
            </a:r>
            <a:r>
              <a:rPr lang="en-US" sz="3400" b="1" dirty="0">
                <a:solidFill>
                  <a:srgbClr val="FFC000"/>
                </a:solidFill>
              </a:rPr>
              <a:t>exercising</a:t>
            </a:r>
            <a:r>
              <a:rPr lang="en-US" sz="3400" dirty="0"/>
              <a:t> software </a:t>
            </a:r>
          </a:p>
          <a:p>
            <a:pPr marL="609219" lvl="3"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To verify that it satisfies specified requirements and to detect errors</a:t>
            </a:r>
          </a:p>
          <a:p>
            <a:pPr marL="0" lvl="1">
              <a:spcBef>
                <a:spcPts val="0"/>
              </a:spcBef>
              <a:spcAft>
                <a:spcPts val="1200"/>
              </a:spcAft>
            </a:pPr>
            <a:r>
              <a:rPr lang="en-US" sz="3400" dirty="0"/>
              <a:t>The process of </a:t>
            </a:r>
            <a:r>
              <a:rPr lang="en-US" sz="3400" b="1" dirty="0">
                <a:solidFill>
                  <a:srgbClr val="FFC000"/>
                </a:solidFill>
              </a:rPr>
              <a:t>analyzing</a:t>
            </a: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400" dirty="0"/>
              <a:t>a software item </a:t>
            </a:r>
          </a:p>
          <a:p>
            <a:pPr marL="609219" lvl="3"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To detect the differences </a:t>
            </a:r>
            <a:r>
              <a:rPr lang="en-US" sz="3200" b="1" dirty="0">
                <a:solidFill>
                  <a:srgbClr val="FFC000"/>
                </a:solidFill>
              </a:rPr>
              <a:t>between existing and required conditions</a:t>
            </a:r>
            <a:r>
              <a:rPr lang="en-US" sz="3200" b="1" dirty="0"/>
              <a:t> </a:t>
            </a:r>
            <a:r>
              <a:rPr lang="en-US" sz="3200" dirty="0"/>
              <a:t>(that is, bugs) </a:t>
            </a:r>
          </a:p>
          <a:p>
            <a:pPr marL="609219" lvl="3"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To </a:t>
            </a:r>
            <a:r>
              <a:rPr lang="en-US" sz="3200" b="1" dirty="0">
                <a:solidFill>
                  <a:srgbClr val="FFC000"/>
                </a:solidFill>
              </a:rPr>
              <a:t>evaluate the features </a:t>
            </a:r>
            <a:r>
              <a:rPr lang="en-US" sz="3200" dirty="0"/>
              <a:t>of the software item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What Is Testing?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21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9216367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1">
              <a:spcBef>
                <a:spcPts val="0"/>
              </a:spcBef>
            </a:pPr>
            <a:r>
              <a:rPr lang="en-US" sz="3400" dirty="0"/>
              <a:t>The process of </a:t>
            </a:r>
            <a:r>
              <a:rPr lang="en-US" sz="3400" b="1" dirty="0">
                <a:solidFill>
                  <a:srgbClr val="FFC000"/>
                </a:solidFill>
              </a:rPr>
              <a:t>operating</a:t>
            </a:r>
            <a:r>
              <a:rPr lang="en-US" sz="3400" b="1" dirty="0"/>
              <a:t> </a:t>
            </a:r>
            <a:r>
              <a:rPr lang="en-US" sz="3400" dirty="0"/>
              <a:t>a system or component </a:t>
            </a:r>
            <a:r>
              <a:rPr lang="bg-BG" sz="3400" dirty="0"/>
              <a:t>    </a:t>
            </a:r>
            <a:r>
              <a:rPr lang="en-US" sz="3400" dirty="0"/>
              <a:t>under </a:t>
            </a:r>
            <a:r>
              <a:rPr lang="en-US" sz="3400" b="1" dirty="0">
                <a:solidFill>
                  <a:srgbClr val="FFC000"/>
                </a:solidFill>
              </a:rPr>
              <a:t>specified conditions</a:t>
            </a:r>
          </a:p>
          <a:p>
            <a:pPr marL="609219" lvl="3">
              <a:spcBef>
                <a:spcPts val="0"/>
              </a:spcBef>
            </a:pPr>
            <a:r>
              <a:rPr lang="en-US" sz="3200" dirty="0"/>
              <a:t>Observing or recording the </a:t>
            </a:r>
            <a:r>
              <a:rPr lang="en-US" sz="3200" b="1" dirty="0">
                <a:solidFill>
                  <a:srgbClr val="FFC000"/>
                </a:solidFill>
              </a:rPr>
              <a:t>results</a:t>
            </a:r>
          </a:p>
          <a:p>
            <a:pPr marL="609219" lvl="3">
              <a:spcBef>
                <a:spcPts val="0"/>
              </a:spcBef>
            </a:pPr>
            <a:r>
              <a:rPr lang="en-US" sz="3200" dirty="0"/>
              <a:t>Making an </a:t>
            </a:r>
            <a:r>
              <a:rPr lang="en-US" sz="3200" b="1" dirty="0">
                <a:solidFill>
                  <a:srgbClr val="FFC000"/>
                </a:solidFill>
              </a:rPr>
              <a:t>evaluation</a:t>
            </a:r>
            <a:r>
              <a:rPr lang="en-US" sz="3200" dirty="0"/>
              <a:t> of some aspect of the </a:t>
            </a:r>
            <a:r>
              <a:rPr lang="bg-BG" sz="3200" dirty="0"/>
              <a:t>          </a:t>
            </a:r>
            <a:r>
              <a:rPr lang="en-US" sz="3200" dirty="0"/>
              <a:t>system or component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What Is Testing?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 descr="http://hill.troy.k12.mi.us/staff/bnewingham/myweb3/2006-2007%20Photos/Mystery/Portfolio/magnify%20question%20mark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4452" y="3717032"/>
            <a:ext cx="3916188" cy="2725667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57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0944559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Testing is </a:t>
            </a:r>
            <a:r>
              <a:rPr lang="en-US" b="1" dirty="0">
                <a:solidFill>
                  <a:srgbClr val="FFC000"/>
                </a:solidFill>
              </a:rPr>
              <a:t>not just running tests</a:t>
            </a:r>
            <a:r>
              <a:rPr lang="en-US" dirty="0"/>
              <a:t>, but also: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Planning and control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Choosing test conditions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Designing and executing test cases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Checking results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Evaluating exit criteria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Reporting on the testing process and system under test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Finalizing or completing closure activities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Test Activities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230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0944559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Testing pursues several </a:t>
            </a:r>
            <a:r>
              <a:rPr lang="en-US" b="1" dirty="0">
                <a:solidFill>
                  <a:srgbClr val="FFC000"/>
                </a:solidFill>
              </a:rPr>
              <a:t>objectives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Finding defects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Gaining confidence about the level of quality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Providing information for decision-making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Preventing defects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Test Objectives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834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6912111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1">
              <a:lnSpc>
                <a:spcPct val="100000"/>
              </a:lnSpc>
            </a:pPr>
            <a:r>
              <a:rPr lang="en-US" sz="3400" dirty="0"/>
              <a:t>QA testers</a:t>
            </a:r>
          </a:p>
          <a:p>
            <a:pPr marL="609218" lvl="4"/>
            <a:r>
              <a:rPr lang="en-US" sz="3200" dirty="0"/>
              <a:t>Are </a:t>
            </a:r>
            <a:r>
              <a:rPr lang="en-US" sz="3200" b="1" dirty="0">
                <a:solidFill>
                  <a:srgbClr val="FFC000"/>
                </a:solidFill>
              </a:rPr>
              <a:t>perceived as destructive</a:t>
            </a:r>
            <a:r>
              <a:rPr lang="en-US" sz="3200" dirty="0"/>
              <a:t> – only  happy when they are finding faults!</a:t>
            </a:r>
          </a:p>
          <a:p>
            <a:pPr marL="609218" lvl="4"/>
            <a:r>
              <a:rPr lang="en-US" sz="3200" dirty="0"/>
              <a:t>Usually require </a:t>
            </a:r>
            <a:r>
              <a:rPr lang="en-US" sz="3200" b="1" dirty="0">
                <a:solidFill>
                  <a:srgbClr val="FFC000"/>
                </a:solidFill>
              </a:rPr>
              <a:t>good communication skills, tact &amp; diplomacy.</a:t>
            </a:r>
          </a:p>
          <a:p>
            <a:pPr marL="609218" lvl="4"/>
            <a:r>
              <a:rPr lang="en-US" sz="3200" dirty="0"/>
              <a:t>Normally need to be </a:t>
            </a:r>
            <a:r>
              <a:rPr lang="en-US" sz="3200" b="1" dirty="0">
                <a:solidFill>
                  <a:srgbClr val="FFC000"/>
                </a:solidFill>
              </a:rPr>
              <a:t>multi-talented</a:t>
            </a:r>
            <a:r>
              <a:rPr lang="en-US" sz="3200" dirty="0"/>
              <a:t>  (technical, testing, team skills).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 vs Devs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Ð ÐµÐ·ÑÐ»ÑÐ°Ñ Ñ Ð¸Ð·Ð¾Ð±ÑÐ°Ð¶ÐµÐ½Ð¸Ðµ Ð·Ð° qa vs develo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036" y="2204864"/>
            <a:ext cx="4727595" cy="32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4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2456727" cy="3074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1">
              <a:lnSpc>
                <a:spcPct val="100000"/>
              </a:lnSpc>
              <a:spcBef>
                <a:spcPts val="0"/>
              </a:spcBef>
            </a:pPr>
            <a:r>
              <a:rPr lang="en-US" sz="3400" dirty="0"/>
              <a:t>Developers</a:t>
            </a:r>
          </a:p>
          <a:p>
            <a:pPr marL="609219" lvl="3">
              <a:spcBef>
                <a:spcPts val="0"/>
              </a:spcBef>
            </a:pPr>
            <a:r>
              <a:rPr lang="en-US" sz="3200" dirty="0"/>
              <a:t>Are </a:t>
            </a:r>
            <a:r>
              <a:rPr lang="en-US" sz="3200" b="1" dirty="0">
                <a:solidFill>
                  <a:srgbClr val="FFC000"/>
                </a:solidFill>
              </a:rPr>
              <a:t>perceived</a:t>
            </a:r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b="1" dirty="0">
                <a:solidFill>
                  <a:srgbClr val="FFC000"/>
                </a:solidFill>
              </a:rPr>
              <a:t>as</a:t>
            </a:r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dirty="0"/>
              <a:t>very </a:t>
            </a:r>
            <a:r>
              <a:rPr lang="en-US" sz="3200" b="1" dirty="0">
                <a:solidFill>
                  <a:srgbClr val="FFC000"/>
                </a:solidFill>
              </a:rPr>
              <a:t>creative</a:t>
            </a:r>
            <a:r>
              <a:rPr lang="en-US" sz="3200" b="1" dirty="0"/>
              <a:t> </a:t>
            </a:r>
            <a:r>
              <a:rPr lang="en-US" sz="3200" dirty="0"/>
              <a:t>– they write code without which</a:t>
            </a:r>
            <a:br>
              <a:rPr lang="en-US" sz="3200" dirty="0"/>
            </a:br>
            <a:r>
              <a:rPr lang="en-US" sz="3200" dirty="0"/>
              <a:t>there would be no system</a:t>
            </a:r>
          </a:p>
          <a:p>
            <a:pPr marL="609219" lvl="3">
              <a:spcBef>
                <a:spcPts val="0"/>
              </a:spcBef>
            </a:pPr>
            <a:r>
              <a:rPr lang="en-US" sz="3200" dirty="0"/>
              <a:t>Are </a:t>
            </a:r>
            <a:r>
              <a:rPr lang="en-US" sz="3200" b="1" dirty="0">
                <a:solidFill>
                  <a:srgbClr val="FFC000"/>
                </a:solidFill>
              </a:rPr>
              <a:t>rarely good communicators</a:t>
            </a:r>
          </a:p>
          <a:p>
            <a:pPr marL="609219" lvl="3">
              <a:spcBef>
                <a:spcPts val="0"/>
              </a:spcBef>
            </a:pPr>
            <a:r>
              <a:rPr lang="en-US" sz="3200" dirty="0"/>
              <a:t>Can often </a:t>
            </a:r>
            <a:r>
              <a:rPr lang="en-US" sz="3200" b="1" dirty="0">
                <a:solidFill>
                  <a:srgbClr val="FFC000"/>
                </a:solidFill>
              </a:rPr>
              <a:t>specialize</a:t>
            </a:r>
            <a:r>
              <a:rPr lang="en-US" sz="3200" dirty="0"/>
              <a:t> in just </a:t>
            </a:r>
            <a:r>
              <a:rPr lang="en-US" sz="3200" b="1" dirty="0">
                <a:solidFill>
                  <a:srgbClr val="FFC000"/>
                </a:solidFill>
              </a:rPr>
              <a:t>one or two skills </a:t>
            </a:r>
            <a:r>
              <a:rPr lang="en-US" sz="3200" dirty="0"/>
              <a:t>(e.g. VB ,C++,JAVA,SQL)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 vs Devs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Ð ÐµÐ·ÑÐ»ÑÐ°Ñ Ñ Ð¸Ð·Ð¾Ð±ÑÐ°Ð¶ÐµÐ½Ð¸Ðµ Ð·Ð° qa vs develo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6" y="4111403"/>
            <a:ext cx="64960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33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261764" y="1191467"/>
            <a:ext cx="7128135" cy="28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SzPct val="90000"/>
            </a:pPr>
            <a:r>
              <a:rPr lang="en-US" sz="3600" dirty="0"/>
              <a:t>Testing shows presence of defects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Testing can show that </a:t>
            </a:r>
            <a:r>
              <a:rPr lang="en-US" b="1" dirty="0">
                <a:solidFill>
                  <a:srgbClr val="FFC000"/>
                </a:solidFill>
              </a:rPr>
              <a:t>defects are    present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Cannot</a:t>
            </a:r>
            <a:r>
              <a:rPr lang="en-US" b="1" dirty="0"/>
              <a:t> </a:t>
            </a:r>
            <a:r>
              <a:rPr lang="en-US" b="1" dirty="0">
                <a:solidFill>
                  <a:srgbClr val="FFC000"/>
                </a:solidFill>
              </a:rPr>
              <a:t>prove</a:t>
            </a:r>
            <a:r>
              <a:rPr lang="en-US" b="1" dirty="0"/>
              <a:t> </a:t>
            </a:r>
            <a:r>
              <a:rPr lang="en-US" dirty="0"/>
              <a:t>that there are </a:t>
            </a:r>
            <a:r>
              <a:rPr lang="en-US" b="1" dirty="0">
                <a:solidFill>
                  <a:srgbClr val="FFC000"/>
                </a:solidFill>
              </a:rPr>
              <a:t>no       defects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Appropriate testing </a:t>
            </a:r>
            <a:r>
              <a:rPr lang="en-US" b="1" dirty="0">
                <a:solidFill>
                  <a:srgbClr val="FFC000"/>
                </a:solidFill>
              </a:rPr>
              <a:t>reduces</a:t>
            </a:r>
            <a:r>
              <a:rPr lang="en-US" dirty="0"/>
              <a:t> the      probability for </a:t>
            </a:r>
            <a:r>
              <a:rPr lang="en-US" b="1" dirty="0">
                <a:solidFill>
                  <a:srgbClr val="FFC000"/>
                </a:solidFill>
              </a:rPr>
              <a:t>defects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Principles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A832A12-6E2A-48F1-8D98-15FCA3C4787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83301" y="2204864"/>
            <a:ext cx="3221252" cy="322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6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8496287" cy="4469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SzPct val="90000"/>
              <a:tabLst>
                <a:tab pos="292100" algn="l"/>
              </a:tabLst>
            </a:pPr>
            <a:r>
              <a:rPr lang="en-US" sz="3600" b="1" dirty="0">
                <a:solidFill>
                  <a:srgbClr val="FFC000"/>
                </a:solidFill>
              </a:rPr>
              <a:t>Exhaustive testing is impossible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All combinations of inputs and preconditions are usually </a:t>
            </a:r>
            <a:r>
              <a:rPr lang="en-US" b="1" dirty="0">
                <a:solidFill>
                  <a:srgbClr val="FFC000"/>
                </a:solidFill>
              </a:rPr>
              <a:t>almost infinite number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Testing everything is </a:t>
            </a:r>
            <a:r>
              <a:rPr lang="en-US" b="1" dirty="0">
                <a:solidFill>
                  <a:srgbClr val="FFC000"/>
                </a:solidFill>
              </a:rPr>
              <a:t>not feasible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rgbClr val="FFC000"/>
                </a:solidFill>
              </a:rPr>
              <a:t>Risk analysis and priorities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/>
              <a:t>should be used </a:t>
            </a:r>
            <a:br>
              <a:rPr lang="en-US" dirty="0"/>
            </a:br>
            <a:r>
              <a:rPr lang="en-US" dirty="0"/>
              <a:t>to focus testing efforts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Principles (2)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E39819F-8FBC-46A1-B80F-D8B37C191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561" y="2229386"/>
            <a:ext cx="5671335" cy="44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4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592631" cy="28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SzPct val="90000"/>
            </a:pPr>
            <a:r>
              <a:rPr lang="en-US" sz="3600" b="1" dirty="0">
                <a:solidFill>
                  <a:srgbClr val="FFC000"/>
                </a:solidFill>
              </a:rPr>
              <a:t>Early testing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Testing activities shall be started </a:t>
            </a:r>
            <a:r>
              <a:rPr lang="en-US" b="1" dirty="0">
                <a:solidFill>
                  <a:srgbClr val="FFC000"/>
                </a:solidFill>
              </a:rPr>
              <a:t>as early as possible 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And shall be focused on defined objectives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The later a bug is found – </a:t>
            </a:r>
            <a:r>
              <a:rPr lang="en-US" b="1" dirty="0">
                <a:solidFill>
                  <a:srgbClr val="FFC000"/>
                </a:solidFill>
              </a:rPr>
              <a:t>the more it costs!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Principles (3)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 descr="Software Testi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8188" y="4005064"/>
            <a:ext cx="4191000" cy="2472036"/>
          </a:xfrm>
          <a:prstGeom prst="roundRect">
            <a:avLst>
              <a:gd name="adj" fmla="val 4851"/>
            </a:avLst>
          </a:prstGeom>
          <a:effectLst>
            <a:glow rad="101600">
              <a:schemeClr val="tx1">
                <a:alpha val="6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78442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999" b="1" dirty="0"/>
          </a:p>
          <a:p>
            <a:pPr marL="0" indent="0" algn="ctr">
              <a:buNone/>
            </a:pPr>
            <a:r>
              <a:rPr lang="en-US" sz="8797" b="1" u="sng" dirty="0">
                <a:solidFill>
                  <a:schemeClr val="bg1"/>
                </a:solidFill>
              </a:rPr>
              <a:t>sli.do</a:t>
            </a:r>
            <a:endParaRPr lang="bg-BG" sz="7198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9597" b="1" dirty="0"/>
              <a:t>#TECH-FUND</a:t>
            </a:r>
            <a:endParaRPr lang="en-US" sz="9597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1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80663" cy="28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SzPct val="90000"/>
            </a:pPr>
            <a:r>
              <a:rPr lang="en-US" sz="3600" b="1" dirty="0">
                <a:solidFill>
                  <a:srgbClr val="FFC000"/>
                </a:solidFill>
              </a:rPr>
              <a:t>Defect clustering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Testing effort shall be </a:t>
            </a:r>
            <a:r>
              <a:rPr lang="en-US" b="1" dirty="0">
                <a:solidFill>
                  <a:srgbClr val="FFC000"/>
                </a:solidFill>
              </a:rPr>
              <a:t>focused proportionally 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To the expected and later observed defect density of modules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rgbClr val="FFC000"/>
                </a:solidFill>
              </a:rPr>
              <a:t>A small number of modules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usually contains most of the defects discovered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Principles (4)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78388" y="3951796"/>
            <a:ext cx="3168352" cy="251235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089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0440503" cy="28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SzPct val="90000"/>
            </a:pPr>
            <a:r>
              <a:rPr lang="en-US" b="1" dirty="0">
                <a:solidFill>
                  <a:srgbClr val="FFC000"/>
                </a:solidFill>
              </a:rPr>
              <a:t>Pesticide paradox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Same tests </a:t>
            </a:r>
            <a:r>
              <a:rPr lang="en-US" b="1" dirty="0">
                <a:solidFill>
                  <a:srgbClr val="FFC000"/>
                </a:solidFill>
              </a:rPr>
              <a:t>repeated</a:t>
            </a:r>
            <a:r>
              <a:rPr lang="en-US" b="1" dirty="0"/>
              <a:t> </a:t>
            </a:r>
            <a:r>
              <a:rPr lang="en-US" dirty="0"/>
              <a:t>over and over again tend to </a:t>
            </a:r>
            <a:r>
              <a:rPr lang="en-US" b="1" dirty="0">
                <a:solidFill>
                  <a:srgbClr val="FFC000"/>
                </a:solidFill>
              </a:rPr>
              <a:t>loose</a:t>
            </a:r>
            <a:r>
              <a:rPr lang="en-US" dirty="0">
                <a:solidFill>
                  <a:srgbClr val="FFC000"/>
                </a:solidFill>
              </a:rPr>
              <a:t> 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b="1" dirty="0">
                <a:solidFill>
                  <a:srgbClr val="FFC000"/>
                </a:solidFill>
              </a:rPr>
              <a:t>their effectiveness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Previously undetected </a:t>
            </a:r>
            <a:br>
              <a:rPr lang="en-US" dirty="0"/>
            </a:br>
            <a:r>
              <a:rPr lang="en-US" dirty="0"/>
              <a:t>defects remain undiscovered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New and modified test cases </a:t>
            </a:r>
            <a:br>
              <a:rPr lang="en-US" dirty="0"/>
            </a:br>
            <a:r>
              <a:rPr lang="en-US" dirty="0"/>
              <a:t>should be developed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Principles (5)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3" descr="C:\Users\ogeorgiev\Desktop\sprayin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0556" y="3140968"/>
            <a:ext cx="3826390" cy="3022848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15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0440503" cy="28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SzPct val="90000"/>
            </a:pPr>
            <a:r>
              <a:rPr lang="en-US" dirty="0">
                <a:solidFill>
                  <a:srgbClr val="FFC000"/>
                </a:solidFill>
              </a:rPr>
              <a:t>Testing is context dependent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Testing is done differently in different contexts 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Safety-critical software is tested differently from </a:t>
            </a:r>
            <a:br>
              <a:rPr lang="en-US" dirty="0"/>
            </a:br>
            <a:r>
              <a:rPr lang="en-US" dirty="0"/>
              <a:t>an e-commerce site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Principles (6)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4532" y="3409058"/>
            <a:ext cx="3600400" cy="3285536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74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6336047" cy="403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SzPct val="90000"/>
            </a:pPr>
            <a:r>
              <a:rPr lang="en-US" b="1" dirty="0">
                <a:solidFill>
                  <a:srgbClr val="FFC000"/>
                </a:solidFill>
              </a:rPr>
              <a:t>Absence-of-errors fallacy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Finding and fixing defects itself does not help in these cases: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The system built is </a:t>
            </a:r>
            <a:r>
              <a:rPr lang="en-US" b="1" dirty="0">
                <a:solidFill>
                  <a:srgbClr val="FFC000"/>
                </a:solidFill>
              </a:rPr>
              <a:t>unusable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Does not fulfill the </a:t>
            </a:r>
            <a:r>
              <a:rPr lang="en-US" b="1" dirty="0">
                <a:solidFill>
                  <a:srgbClr val="FFC000"/>
                </a:solidFill>
              </a:rPr>
              <a:t>users needs and expectations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Principles (7)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592D39C-BEA7-4EA7-A544-BE905B4D3C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30516" y="1700808"/>
            <a:ext cx="3985162" cy="398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8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137" y="1655763"/>
            <a:ext cx="7581212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EBAFE522-EB7D-4931-A015-9A7E8A98517D}"/>
              </a:ext>
            </a:extLst>
          </p:cNvPr>
          <p:cNvGrpSpPr/>
          <p:nvPr/>
        </p:nvGrpSpPr>
        <p:grpSpPr>
          <a:xfrm>
            <a:off x="190354" y="1419225"/>
            <a:ext cx="8632995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xmlns="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xmlns="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xmlns="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3349" y="3276600"/>
            <a:ext cx="2882677" cy="312059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93911" y="1611134"/>
            <a:ext cx="6768752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Software evolved through the time</a:t>
            </a:r>
            <a:endParaRPr lang="en-US" dirty="0">
              <a:solidFill>
                <a:schemeClr val="bg2"/>
              </a:solidFill>
            </a:endParaRPr>
          </a:p>
          <a:p>
            <a:pPr marL="835088" lvl="1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2800" dirty="0">
                <a:solidFill>
                  <a:schemeClr val="bg2"/>
                </a:solidFill>
                <a:latin typeface="+mn-lt"/>
                <a:ea typeface="Calibri"/>
                <a:cs typeface="Calibri"/>
                <a:sym typeface="Calibri"/>
              </a:rPr>
              <a:t>Retail, web, mobile</a:t>
            </a:r>
            <a:endParaRPr lang="en-US" sz="2800" dirty="0">
              <a:solidFill>
                <a:schemeClr val="bg2"/>
              </a:solidFill>
              <a:latin typeface="+mn-lt"/>
              <a:ea typeface="Calibri"/>
              <a:cs typeface="Calibri"/>
            </a:endParaRPr>
          </a:p>
          <a:p>
            <a:pPr marL="457200" lvl="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It still has bugs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Reasons does not change</a:t>
            </a:r>
          </a:p>
          <a:p>
            <a:pPr marL="45720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Importance of fixing bugs</a:t>
            </a:r>
            <a:endParaRPr lang="en-US" sz="3200" dirty="0">
              <a:solidFill>
                <a:schemeClr val="bg2"/>
              </a:solidFill>
              <a:latin typeface="Calibri"/>
              <a:ea typeface="Calibri"/>
              <a:cs typeface="Calibri"/>
            </a:endParaRPr>
          </a:p>
          <a:p>
            <a:pPr marL="835088" lvl="1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2800" dirty="0">
                <a:solidFill>
                  <a:schemeClr val="bg2"/>
                </a:solidFill>
                <a:latin typeface="+mn-lt"/>
                <a:ea typeface="Calibri"/>
                <a:cs typeface="Calibri"/>
                <a:sym typeface="Calibri"/>
              </a:rPr>
              <a:t>More Customers</a:t>
            </a:r>
            <a:endParaRPr lang="en-US" sz="2800" dirty="0">
              <a:solidFill>
                <a:schemeClr val="bg2"/>
              </a:solidFill>
              <a:latin typeface="+mn-lt"/>
            </a:endParaRPr>
          </a:p>
          <a:p>
            <a:pPr marL="835088" lvl="1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2800" dirty="0">
                <a:solidFill>
                  <a:schemeClr val="bg2"/>
                </a:solidFill>
                <a:latin typeface="+mn-lt"/>
                <a:ea typeface="Calibri"/>
                <a:cs typeface="Calibri"/>
                <a:sym typeface="Calibri"/>
              </a:rPr>
              <a:t>More money</a:t>
            </a:r>
            <a:endParaRPr lang="en-US" sz="2800" dirty="0">
              <a:solidFill>
                <a:schemeClr val="bg2"/>
              </a:solidFill>
              <a:latin typeface="+mn-lt"/>
            </a:endParaRPr>
          </a:p>
          <a:p>
            <a:pPr marL="835088" lvl="1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2800" dirty="0">
                <a:solidFill>
                  <a:schemeClr val="bg2"/>
                </a:solidFill>
                <a:latin typeface="+mn-lt"/>
                <a:ea typeface="Calibri"/>
                <a:cs typeface="Calibri"/>
                <a:sym typeface="Calibri"/>
              </a:rPr>
              <a:t>No unsatisfied developers</a:t>
            </a:r>
          </a:p>
        </p:txBody>
      </p:sp>
    </p:spTree>
    <p:extLst>
      <p:ext uri="{BB962C8B-B14F-4D97-AF65-F5344CB8AC3E}">
        <p14:creationId xmlns:p14="http://schemas.microsoft.com/office/powerpoint/2010/main" val="11427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sz="quarter" idx="10"/>
          </p:nvPr>
        </p:nvSpPr>
        <p:spPr>
          <a:xfrm>
            <a:off x="180086" y="1412776"/>
            <a:ext cx="11815018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marR="0" lvl="0" indent="-3047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dirty="0"/>
              <a:t>QA Book: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www.istqb.org/downloads/send/2-foundation-level-documents/3-foundation-level-syllabus-2011.html4</a:t>
            </a:r>
            <a:endParaRPr dirty="0"/>
          </a:p>
          <a:p>
            <a:pPr marL="304746" marR="0" lvl="0" indent="-3047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dirty="0"/>
              <a:t>Tutorials: </a:t>
            </a:r>
            <a:r>
              <a:rPr lang="en-US" sz="3200" u="sng" dirty="0">
                <a:solidFill>
                  <a:schemeClr val="hlink"/>
                </a:solidFill>
                <a:hlinkClick r:id="rId4"/>
              </a:rPr>
              <a:t>www.w3schools.com</a:t>
            </a:r>
            <a:endParaRPr sz="3200" dirty="0"/>
          </a:p>
          <a:p>
            <a:pPr marL="304746" marR="0" lvl="0" indent="-3047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dirty="0"/>
              <a:t>Selenium: </a:t>
            </a:r>
            <a:r>
              <a:rPr lang="en-US" sz="3200" u="sng" dirty="0">
                <a:solidFill>
                  <a:schemeClr val="hlink"/>
                </a:solidFill>
                <a:hlinkClick r:id="rId5"/>
              </a:rPr>
              <a:t>leanpub.com/selenium-</a:t>
            </a:r>
            <a:r>
              <a:rPr lang="en-US" sz="3200" u="sng" dirty="0" err="1">
                <a:solidFill>
                  <a:schemeClr val="hlink"/>
                </a:solidFill>
                <a:hlinkClick r:id="rId5"/>
              </a:rPr>
              <a:t>webdriver</a:t>
            </a:r>
            <a:r>
              <a:rPr lang="en-US" sz="3200" u="sng" dirty="0">
                <a:solidFill>
                  <a:schemeClr val="hlink"/>
                </a:solidFill>
                <a:hlinkClick r:id="rId5"/>
              </a:rPr>
              <a:t>-book</a:t>
            </a:r>
            <a:endParaRPr sz="3200" dirty="0"/>
          </a:p>
          <a:p>
            <a:pPr marL="304746" marR="0" lvl="0" indent="-3047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dirty="0"/>
              <a:t>GitHub: </a:t>
            </a:r>
            <a:r>
              <a:rPr lang="en-US" sz="3200" u="sng" dirty="0">
                <a:solidFill>
                  <a:schemeClr val="hlink"/>
                </a:solidFill>
                <a:hlinkClick r:id="rId6"/>
              </a:rPr>
              <a:t>github.com/QualityAssuranceTeam/source</a:t>
            </a:r>
            <a:endParaRPr sz="3200" dirty="0"/>
          </a:p>
          <a:p>
            <a:pPr marL="304746" lvl="0" indent="-30474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dirty="0"/>
              <a:t>More Tutorials: </a:t>
            </a:r>
            <a:r>
              <a:rPr lang="en-US" sz="3200" u="sng" dirty="0">
                <a:solidFill>
                  <a:schemeClr val="hlink"/>
                </a:solidFill>
                <a:hlinkClick r:id="rId7"/>
              </a:rPr>
              <a:t>www.codecademy.com</a:t>
            </a:r>
            <a:endParaRPr sz="3200" dirty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  <a:p>
            <a:pPr marL="304746" marR="0" lvl="0" indent="-11424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000"/>
              <a:buFont typeface="Noto Sans Symbols"/>
              <a:buNone/>
            </a:pPr>
            <a:endParaRPr sz="3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dirty="0"/>
              <a:t>Literature</a:t>
            </a:r>
            <a:endParaRPr sz="4000" b="1" i="0" u="none" strike="noStrike" cap="none" dirty="0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98954" y="3306553"/>
            <a:ext cx="2496150" cy="32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-242292" y="6452358"/>
            <a:ext cx="12114212" cy="363538"/>
          </a:xfrm>
          <a:prstGeom prst="rect">
            <a:avLst/>
          </a:prstGeom>
        </p:spPr>
        <p:txBody>
          <a:bodyPr vert="horz" lIns="108000" tIns="36000" rIns="108000" bIns="36000" rtlCol="0">
            <a:normAutofit fontScale="62500" lnSpcReduction="2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linkClick r:id="rId2"/>
              </a:rPr>
              <a:t>https://softuni.bg/courses/technology-fundamentals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0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358" y="4535548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109" y="4535548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2073" y="5565809"/>
            <a:ext cx="2239643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109" y="5565809"/>
            <a:ext cx="5566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1342" y="5565809"/>
            <a:ext cx="15926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387" y="2475024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110" y="2475024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177" y="1444762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109" y="1444762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6490" y="1444762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316" y="3505286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055" y="3505286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110" y="3505286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91898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30713" y="2068280"/>
            <a:ext cx="5021910" cy="1439250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19115" y="4064212"/>
            <a:ext cx="6138995" cy="1439250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6424441" y="2068280"/>
            <a:ext cx="1962267" cy="1439250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58526" y="2068280"/>
            <a:ext cx="2399585" cy="1439250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30714" y="4064212"/>
            <a:ext cx="3382237" cy="1439250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41769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 and </a:t>
            </a:r>
            <a:br>
              <a:rPr lang="en-US" sz="3198" dirty="0"/>
            </a:br>
            <a:r>
              <a:rPr lang="en-US" sz="3198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405" algn="l"/>
              </a:tabLst>
              <a:defRPr/>
            </a:pPr>
            <a:r>
              <a:rPr lang="en-US" sz="2898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8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lvl="1">
              <a:lnSpc>
                <a:spcPct val="100000"/>
              </a:lnSpc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xmlns="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395" y="2538346"/>
            <a:ext cx="2122030" cy="529273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xmlns="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482" y="2057758"/>
            <a:ext cx="3365989" cy="4481790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xmlns="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395" y="3654314"/>
            <a:ext cx="1118158" cy="111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xmlns="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394" y="5359165"/>
            <a:ext cx="1041691" cy="104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9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Software Development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52" y="1196752"/>
            <a:ext cx="288032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0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19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465" y="3809901"/>
            <a:ext cx="4641124" cy="1623821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91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First Look at Software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7683" y="2909805"/>
            <a:ext cx="2664296" cy="1998222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  <a:softEdge rad="127000"/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9252" y="4097549"/>
            <a:ext cx="1835404" cy="1876742"/>
          </a:xfrm>
          <a:prstGeom prst="round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1389" y="2271509"/>
            <a:ext cx="1687387" cy="1126147"/>
          </a:xfrm>
          <a:prstGeom prst="roundRect">
            <a:avLst>
              <a:gd name="adj" fmla="val 11410"/>
            </a:avLst>
          </a:prstGeom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7456" y="1747419"/>
            <a:ext cx="1835404" cy="1223603"/>
          </a:xfrm>
          <a:prstGeom prst="round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9239" y="4341101"/>
            <a:ext cx="2024699" cy="1588437"/>
          </a:xfrm>
          <a:prstGeom prst="round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175" y="1556398"/>
            <a:ext cx="1509768" cy="1001775"/>
          </a:xfrm>
          <a:prstGeom prst="round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sp>
        <p:nvSpPr>
          <p:cNvPr id="30" name="TextBox 29"/>
          <p:cNvSpPr txBox="1"/>
          <p:nvPr/>
        </p:nvSpPr>
        <p:spPr>
          <a:xfrm>
            <a:off x="1923179" y="1821170"/>
            <a:ext cx="1509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Industry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241067" y="1366000"/>
            <a:ext cx="1628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72070" y="3672051"/>
            <a:ext cx="1509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Industry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36704" y="3917448"/>
            <a:ext cx="1509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Military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3486303" y="2813197"/>
            <a:ext cx="931381" cy="727021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737424" y="2580424"/>
            <a:ext cx="0" cy="329381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703938" y="4397373"/>
            <a:ext cx="676506" cy="737947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7" idx="1"/>
          </p:cNvCxnSpPr>
          <p:nvPr/>
        </p:nvCxnSpPr>
        <p:spPr>
          <a:xfrm flipV="1">
            <a:off x="7129210" y="2359221"/>
            <a:ext cx="1008246" cy="970785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129210" y="4541389"/>
            <a:ext cx="1058286" cy="593931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475471" y="5282326"/>
            <a:ext cx="2619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Entertainment</a:t>
            </a:r>
          </a:p>
        </p:txBody>
      </p:sp>
      <p:cxnSp>
        <p:nvCxnSpPr>
          <p:cNvPr id="40" name="Straight Arrow Connector 39"/>
          <p:cNvCxnSpPr>
            <a:stCxn id="24" idx="2"/>
          </p:cNvCxnSpPr>
          <p:nvPr/>
        </p:nvCxnSpPr>
        <p:spPr>
          <a:xfrm>
            <a:off x="5749831" y="4908027"/>
            <a:ext cx="9991" cy="414318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3994" y="5135320"/>
            <a:ext cx="2055884" cy="204491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5119313" y="1134751"/>
            <a:ext cx="1261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70332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sz="quarter" idx="10"/>
          </p:nvPr>
        </p:nvSpPr>
        <p:spPr>
          <a:xfrm>
            <a:off x="621804" y="2307589"/>
            <a:ext cx="6808769" cy="312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Developed for 8 decades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Evolved into a profession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Concerned into quality maximizing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Software engineering</a:t>
            </a:r>
            <a:endParaRPr dirty="0"/>
          </a:p>
          <a:p>
            <a:pPr marL="609493" marR="0" lvl="1" indent="-69045" algn="l" rtl="0">
              <a:lnSpc>
                <a:spcPct val="1125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888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First Look at Software (2)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Shape 107" descr="http://www.technosolutions.com/images/requirements-life-cycle-pyrami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8180" y="1916832"/>
            <a:ext cx="4219575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109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Software Definition</a:t>
            </a:r>
            <a:endParaRPr dirty="0"/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First Look at </a:t>
            </a:r>
            <a:r>
              <a:rPr lang="en-US" sz="4000" dirty="0">
                <a:ea typeface="Calibri"/>
                <a:cs typeface="Calibri"/>
                <a:sym typeface="Calibri"/>
              </a:rPr>
              <a:t>Software (1)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1482724" y="2204864"/>
            <a:ext cx="9220200" cy="1569660"/>
          </a:xfrm>
          <a:prstGeom prst="rect">
            <a:avLst/>
          </a:prstGeom>
          <a:solidFill>
            <a:srgbClr val="D9D4C6">
              <a:alpha val="20000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Software is any set of machine-readable instructions that directs a computer's processor to perform specific operations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704" y="4000974"/>
            <a:ext cx="2160240" cy="2550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Types of Software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4949" y="5661248"/>
            <a:ext cx="10958928" cy="499819"/>
          </a:xfrm>
        </p:spPr>
        <p:txBody>
          <a:bodyPr/>
          <a:lstStyle/>
          <a:p>
            <a:r>
              <a:rPr lang="en-US" dirty="0"/>
              <a:t>Software Distribution</a:t>
            </a:r>
            <a:endParaRPr lang="bg-BG" dirty="0"/>
          </a:p>
        </p:txBody>
      </p:sp>
      <p:pic>
        <p:nvPicPr>
          <p:cNvPr id="4" name="Shape 115" descr="http://www.agentsmith.biz/Images/Slides/slide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66220" y="1628800"/>
            <a:ext cx="3395464" cy="2178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9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vast majority of software until the emergence of internet</a:t>
            </a:r>
            <a:endParaRPr dirty="0"/>
          </a:p>
          <a:p>
            <a:pPr marL="0" marR="0" lvl="0" indent="0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Retail Software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24" y="2060848"/>
            <a:ext cx="4509120" cy="4509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</TotalTime>
  <Words>1545</Words>
  <Application>Microsoft Office PowerPoint</Application>
  <PresentationFormat>Custom</PresentationFormat>
  <Paragraphs>328</Paragraphs>
  <Slides>40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맑은 고딕</vt:lpstr>
      <vt:lpstr>Arial</vt:lpstr>
      <vt:lpstr>Calibri</vt:lpstr>
      <vt:lpstr>Consolas</vt:lpstr>
      <vt:lpstr>Noto Sans Symbols</vt:lpstr>
      <vt:lpstr>Wingdings</vt:lpstr>
      <vt:lpstr>Wingdings 2</vt:lpstr>
      <vt:lpstr>1_SoftUni3_1</vt:lpstr>
      <vt:lpstr>QA Fundamentals</vt:lpstr>
      <vt:lpstr>Table of Contents</vt:lpstr>
      <vt:lpstr>Have a Question?</vt:lpstr>
      <vt:lpstr>PowerPoint Presentation</vt:lpstr>
      <vt:lpstr>First Look at Software</vt:lpstr>
      <vt:lpstr>First Look at Software (2)</vt:lpstr>
      <vt:lpstr>First Look at Software (1)</vt:lpstr>
      <vt:lpstr>PowerPoint Presentation</vt:lpstr>
      <vt:lpstr>Retail Software</vt:lpstr>
      <vt:lpstr>Web Applications</vt:lpstr>
      <vt:lpstr>Mobile Applications</vt:lpstr>
      <vt:lpstr>PowerPoint Presentation</vt:lpstr>
      <vt:lpstr>Software Defects</vt:lpstr>
      <vt:lpstr>Software Defects</vt:lpstr>
      <vt:lpstr>Software Defects</vt:lpstr>
      <vt:lpstr>Software Defects</vt:lpstr>
      <vt:lpstr>Bug Fixing Importance</vt:lpstr>
      <vt:lpstr>Bug Fixing importance (2)</vt:lpstr>
      <vt:lpstr>Bug Fixing Importance (3)</vt:lpstr>
      <vt:lpstr>Bug Fixing Importance</vt:lpstr>
      <vt:lpstr>What Is Testing?</vt:lpstr>
      <vt:lpstr>What Is Testing?</vt:lpstr>
      <vt:lpstr>Main Test Activities</vt:lpstr>
      <vt:lpstr>Main Test Objectives</vt:lpstr>
      <vt:lpstr>QA vs Devs</vt:lpstr>
      <vt:lpstr>QA vs Devs</vt:lpstr>
      <vt:lpstr>Seven Testing Principles</vt:lpstr>
      <vt:lpstr>Seven Testing Principles (2)</vt:lpstr>
      <vt:lpstr>Seven Testing Principles (3)</vt:lpstr>
      <vt:lpstr>Seven Testing Principles (4)</vt:lpstr>
      <vt:lpstr>Seven Testing Principles (5)</vt:lpstr>
      <vt:lpstr>Seven Testing Principles (6)</vt:lpstr>
      <vt:lpstr>Seven Testing Principles (7)</vt:lpstr>
      <vt:lpstr>Summary</vt:lpstr>
      <vt:lpstr>Literature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Company>Software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Fundamentals - Common - QA Fundamentals</dc:title>
  <dc:subject>Technology Fundamentals – Practical Training Course @ SoftUni</dc:subject>
  <dc:creator>K M</dc:creator>
  <cp:keywords>Technology Fundamentals, Technology, Fundamentals, Software University, SoftUni, programming, coding, software development, education, training, course</cp:keywords>
  <dc:description>Technology Fundamentals Course @ SoftUni – https://softuni.bg/courses/technology-fundamentals</dc:description>
  <cp:lastModifiedBy>Kiril Kirilov</cp:lastModifiedBy>
  <cp:revision>34</cp:revision>
  <dcterms:modified xsi:type="dcterms:W3CDTF">2018-11-13T13:24:44Z</dcterms:modified>
  <cp:category>programming, education, software engineering, software development</cp:category>
</cp:coreProperties>
</file>